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3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4"/>
    <p:restoredTop sz="94610"/>
  </p:normalViewPr>
  <p:slideViewPr>
    <p:cSldViewPr snapToGrid="0" snapToObjects="1">
      <p:cViewPr>
        <p:scale>
          <a:sx n="144" d="100"/>
          <a:sy n="144" d="100"/>
        </p:scale>
        <p:origin x="144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161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58189" y="274320"/>
            <a:ext cx="5074920" cy="6858000"/>
          </a:xfrm>
          <a:prstGeom prst="rect">
            <a:avLst/>
          </a:prstGeom>
          <a:solidFill>
            <a:srgbClr val="061C38"/>
          </a:solidFill>
          <a:ln w="12700">
            <a:solidFill>
              <a:srgbClr val="061C38">
                <a:alpha val="0"/>
              </a:srgbClr>
            </a:solidFill>
            <a:prstDash val="solid"/>
          </a:ln>
        </p:spPr>
      </p:sp>
      <p:sp>
        <p:nvSpPr>
          <p:cNvPr id="2" name="Shape 0"/>
          <p:cNvSpPr/>
          <p:nvPr/>
        </p:nvSpPr>
        <p:spPr>
          <a:xfrm>
            <a:off x="5074920" y="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74920" y="27432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08076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Аналитик-PRO</a:t>
            </a:r>
            <a:endParaRPr lang="en-US" sz="2400" dirty="0">
              <a:latin typeface="Apple Braille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02920" y="1179576"/>
            <a:ext cx="4434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2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Единый контур формирования требований и ведения проектной документации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2432304"/>
            <a:ext cx="416052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040" dirty="0">
                <a:solidFill>
                  <a:srgbClr val="A9B9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Продукт формирует единое ядро требований и помогает обеспечивать целостность, непротиворечивость и полноту информации по задаче</a:t>
            </a:r>
            <a:endParaRPr lang="en-US" sz="1040" dirty="0"/>
          </a:p>
        </p:txBody>
      </p:sp>
      <p:sp>
        <p:nvSpPr>
          <p:cNvPr id="10" name="Shape 8"/>
          <p:cNvSpPr/>
          <p:nvPr/>
        </p:nvSpPr>
        <p:spPr>
          <a:xfrm>
            <a:off x="502920" y="4640580"/>
            <a:ext cx="4187952" cy="987552"/>
          </a:xfrm>
          <a:prstGeom prst="roundRect">
            <a:avLst>
              <a:gd name="adj" fmla="val 5556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12648" y="478688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22376" y="4777740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F8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Коротко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22376" y="5033772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 требования к проекту структурированы и содержатся в одном месте. В качестве результирующей работы проект позволяет сформировать проектную документацию, по которой может работать как разработчик так и тестировщик.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pic>
        <p:nvPicPr>
          <p:cNvPr id="15" name="Image 0" descr="/mnt/data/analitik_hero_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848" y="1408176"/>
            <a:ext cx="4462272" cy="44622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4920" y="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0848" y="585216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521208"/>
            <a:ext cx="7863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2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П</a:t>
            </a:r>
            <a:r>
              <a:rPr lang="en-US" sz="2200" b="1" dirty="0" err="1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роект</a:t>
            </a:r>
            <a:r>
              <a:rPr lang="en-US" sz="2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 </a:t>
            </a:r>
            <a:r>
              <a:rPr lang="en-US" sz="2200" b="1" dirty="0" err="1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начинается</a:t>
            </a:r>
            <a:r>
              <a:rPr lang="en-US" sz="2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 не с ТЗ</a:t>
            </a:r>
            <a:endParaRPr lang="en-US" sz="2200" dirty="0"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005840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4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Основа проекта это формирование бизнес требований. Часто именно в них формируются противоречия</a:t>
            </a:r>
          </a:p>
          <a:p>
            <a:pPr marL="0" indent="0" algn="l">
              <a:buNone/>
            </a:pPr>
            <a:r>
              <a:rPr lang="ru-RU" sz="84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которые растягивают сроки проекта и формируют дополнительные расходы на корректировки</a:t>
            </a:r>
            <a:endParaRPr lang="en-US" sz="84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502920" y="2478024"/>
            <a:ext cx="2359152" cy="713232"/>
          </a:xfrm>
          <a:prstGeom prst="roundRect">
            <a:avLst>
              <a:gd name="adj" fmla="val 7692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2648" y="2624328"/>
            <a:ext cx="32004" cy="301752"/>
          </a:xfrm>
          <a:prstGeom prst="roundRect">
            <a:avLst>
              <a:gd name="adj" fmla="val 57143"/>
            </a:avLst>
          </a:prstGeom>
          <a:solidFill>
            <a:srgbClr val="FF5570"/>
          </a:solidFill>
          <a:ln w="12700">
            <a:solidFill>
              <a:srgbClr val="FF5570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2376" y="261518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Ручное ведение документации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22376" y="2802636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Бизнес требования и техническая документация не согласованы между собой, могут иметь противоречия, отсутствие ограничений и целей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474720" y="2478024"/>
            <a:ext cx="2359152" cy="713232"/>
          </a:xfrm>
          <a:prstGeom prst="roundRect">
            <a:avLst>
              <a:gd name="adj" fmla="val 7692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584448" y="2624328"/>
            <a:ext cx="32004" cy="301752"/>
          </a:xfrm>
          <a:prstGeom prst="roundRect">
            <a:avLst>
              <a:gd name="adj" fmla="val 57143"/>
            </a:avLst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94176" y="261518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С Аналитик-PRO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694176" y="2802636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Техническая документация формируется напрямую из бизнес требований. Единое ядро требований подсказывает слабые места в проекте и указывает на ошибки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 flipH="1">
            <a:off x="502919" y="4000881"/>
            <a:ext cx="45719" cy="254000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1" y="3973067"/>
            <a:ext cx="6725410" cy="1879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   Основная з</a:t>
            </a:r>
            <a:r>
              <a:rPr lang="en-US" sz="1000" b="1" dirty="0" err="1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адача</a:t>
            </a:r>
            <a:r>
              <a:rPr lang="en-US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— </a:t>
            </a:r>
            <a:r>
              <a:rPr lang="ru-RU" sz="1000" dirty="0">
                <a:solidFill>
                  <a:schemeClr val="bg1">
                    <a:lumMod val="8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упростить процесс ведения проектной документации и создать условия при которых</a:t>
            </a:r>
          </a:p>
          <a:p>
            <a:pPr marL="0" indent="0" algn="l">
              <a:buNone/>
            </a:pPr>
            <a:r>
              <a:rPr lang="ru-RU" sz="1000" dirty="0">
                <a:solidFill>
                  <a:schemeClr val="bg1">
                    <a:lumMod val="8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   выходная информация обладает такими качествами как: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Полнота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Целостность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Непротиворечивость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Однозначность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Прослеживаемость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Структурированность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Согласованность с целями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7968" y="18288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0848" y="585216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713232"/>
            <a:ext cx="7863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2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Основные возможности </a:t>
            </a:r>
            <a:r>
              <a:rPr lang="en-US" sz="2200" b="1" dirty="0" err="1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Аналитик</a:t>
            </a:r>
            <a:r>
              <a:rPr lang="en-US" sz="2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-PRO</a:t>
            </a:r>
            <a:endParaRPr lang="en-US" sz="2200" dirty="0"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115568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9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Главная особенность продукта – формирование единого ядра требований на всю документацию</a:t>
            </a:r>
            <a:endParaRPr lang="en-US" sz="9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822960" y="2084832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32688" y="2231136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42416" y="2221992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Единая среда для аналитики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42416" y="2478024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БТ, ТЗ,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BPMN, DFD, UML –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все в одном месте и взаимосвязано между собой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749040" y="2084832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7" name="Shape 15"/>
          <p:cNvSpPr/>
          <p:nvPr/>
        </p:nvSpPr>
        <p:spPr>
          <a:xfrm>
            <a:off x="3858768" y="2231136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68496" y="2221992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Валидация требований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968496" y="2478024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Встроенная валидация показывает на ошибки и неточности в проекте, повышая точность и целостность артефактов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675120" y="2084832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784848" y="2231136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94576" y="2221992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Описывает сценарии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894576" y="2478024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Фиксирует пользовательские и бизнес-сценарии в понятной структуре.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22960" y="3063240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" y="320954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42416" y="3200400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Строит процесс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42416" y="3456432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Переводит текстовое описание сценариев в понятную структуру сквозного процесса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749040" y="3063240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858768" y="320954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968496" y="3200400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Формирует документы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968496" y="3456432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Формирует готовую проектную документацию: Бизнес требования и Техническое задание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675120" y="3063240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784848" y="320954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94576" y="3200400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Хранит историю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894576" y="3456432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Сохраняет проект, статусы, версии и материалы для возврата к решениям.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822960" y="4828032"/>
            <a:ext cx="8229600" cy="658368"/>
          </a:xfrm>
          <a:prstGeom prst="roundRect">
            <a:avLst>
              <a:gd name="adj" fmla="val 8333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32688" y="4974336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42416" y="4965192"/>
            <a:ext cx="7882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Главный эффект</a:t>
            </a:r>
            <a:endParaRPr lang="en-US" sz="900" dirty="0">
              <a:latin typeface="Apple Braille" pitchFamily="2" charset="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042416" y="5166360"/>
            <a:ext cx="7882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7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Бизнес пользователи и технические исполнители работают с одним ядром проектной документации на понятном каждому из них языке,</a:t>
            </a:r>
          </a:p>
          <a:p>
            <a:pPr marL="0" indent="0" algn="l">
              <a:buNone/>
            </a:pPr>
            <a:r>
              <a:rPr lang="ru-RU" sz="7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Повышая общую эффективность работы над проектом</a:t>
            </a:r>
            <a:endParaRPr lang="en-US" sz="7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7968" y="164592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0848" y="585216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713232"/>
            <a:ext cx="7863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2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Маршрут проекта в Аналитик</a:t>
            </a:r>
            <a:r>
              <a:rPr lang="en-US" sz="2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-PRO</a:t>
            </a:r>
            <a:endParaRPr lang="en-US" sz="2200" dirty="0"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156715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9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О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т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идеи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к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разработке</a:t>
            </a:r>
            <a:r>
              <a:rPr lang="ru-RU" sz="9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понятными детерминированными шагами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.</a:t>
            </a:r>
            <a:endParaRPr lang="en-US" sz="9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520" dirty="0">
                <a:solidFill>
                  <a:srgbClr val="7890B6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520" dirty="0"/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1737360" y="3099816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3054096" y="3099816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4370832" y="3099816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687568" y="3099816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004304" y="3099816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566928" y="2834640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76656" y="2980944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86384" y="2935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7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Имя проекта</a:t>
            </a:r>
            <a:endParaRPr lang="en-US" sz="700" dirty="0">
              <a:latin typeface="Apple Braille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86384" y="310896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Наименование и описание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883664" y="2834640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993392" y="2980944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103120" y="2935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Контекст</a:t>
            </a:r>
            <a:endParaRPr lang="en-US" sz="700" dirty="0">
              <a:latin typeface="Apple Braille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103120" y="3099816"/>
            <a:ext cx="8229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Зачем проект нужен и к чему приведет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200400" y="2834640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6" name="Shape 24"/>
          <p:cNvSpPr/>
          <p:nvPr/>
        </p:nvSpPr>
        <p:spPr>
          <a:xfrm>
            <a:off x="3310128" y="2980944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19856" y="2935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7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Вопросы</a:t>
            </a:r>
            <a:endParaRPr lang="en-US" sz="700" dirty="0">
              <a:latin typeface="Apple Braille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429000" y="310896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Уточнения для повышения качества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517136" y="2834640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626864" y="2980944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36592" y="2935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Сценарии</a:t>
            </a:r>
            <a:endParaRPr lang="en-US" sz="700" dirty="0">
              <a:latin typeface="Apple Braille" pitchFamily="2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736592" y="3099816"/>
            <a:ext cx="969264" cy="189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Пользовательские сценарии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5833872" y="2834640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943600" y="2980944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53328" y="2935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7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Документация</a:t>
            </a:r>
            <a:endParaRPr lang="en-US" sz="700" dirty="0">
              <a:latin typeface="Apple Braille" pitchFamily="2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6053328" y="3099816"/>
            <a:ext cx="822960" cy="1893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Формирование артефактов: БТ и ТЗ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150608" y="2834640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8" name="Shape 36"/>
          <p:cNvSpPr/>
          <p:nvPr/>
        </p:nvSpPr>
        <p:spPr>
          <a:xfrm>
            <a:off x="7260336" y="2980944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70064" y="294119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7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Взаимозависимость</a:t>
            </a:r>
            <a:endParaRPr lang="en-US" sz="700" dirty="0">
              <a:latin typeface="Apple Braille" pitchFamily="2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7370064" y="3108960"/>
            <a:ext cx="822960" cy="180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6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Изменения БТ корректируют ТЗ</a:t>
            </a:r>
            <a:endParaRPr lang="en-US" sz="600" dirty="0">
              <a:solidFill>
                <a:schemeClr val="bg1">
                  <a:lumMod val="6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640080" y="4078225"/>
            <a:ext cx="3337560" cy="845820"/>
          </a:xfrm>
          <a:prstGeom prst="roundRect">
            <a:avLst>
              <a:gd name="adj" fmla="val 697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49808" y="4224528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59536" y="4215384"/>
            <a:ext cx="2807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9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Сценарная модель требований </a:t>
            </a:r>
            <a:endParaRPr lang="en-US" sz="900" dirty="0">
              <a:latin typeface="Apple Braille" pitchFamily="2" charset="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859536" y="4443984"/>
            <a:ext cx="3044952" cy="3474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Сценарный подход строит документацию вокруг User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Flow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Use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Cases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и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Acceptance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Criteria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.</a:t>
            </a:r>
            <a:br>
              <a:rPr lang="ru-RU" sz="55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Он связывает бизнес-логику, интерфейсы, данные и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edge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cases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в единую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traceable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-модель.</a:t>
            </a:r>
            <a:br>
              <a:rPr lang="ru-RU" sz="55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Так требования становятся понятными бизнесу и готовыми к разработке.</a:t>
            </a:r>
            <a:endParaRPr lang="en-US" sz="55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4389120" y="4078224"/>
            <a:ext cx="3337560" cy="786384"/>
          </a:xfrm>
          <a:prstGeom prst="roundRect">
            <a:avLst>
              <a:gd name="adj" fmla="val 697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498848" y="4224528"/>
            <a:ext cx="32004" cy="301752"/>
          </a:xfrm>
          <a:prstGeom prst="roundRect">
            <a:avLst>
              <a:gd name="adj" fmla="val 57143"/>
            </a:avLst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608576" y="4215384"/>
            <a:ext cx="29900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9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Связанная документация</a:t>
            </a:r>
            <a:endParaRPr lang="en-US" sz="900" dirty="0">
              <a:latin typeface="Apple Braille" pitchFamily="2" charset="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4608576" y="4471416"/>
            <a:ext cx="29900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Бизнес-требования, ТЗ, User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Flow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и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Use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Cases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связаны в единую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traceable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-модель.</a:t>
            </a:r>
            <a:br>
              <a:rPr lang="ru-RU" sz="55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Изменение в одном артефакте автоматически отражается в связанных разделах.</a:t>
            </a:r>
            <a:br>
              <a:rPr lang="ru-RU" sz="55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Это обеспечивает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consistency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impact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550" dirty="0" err="1">
                <a:solidFill>
                  <a:schemeClr val="bg1">
                    <a:lumMod val="75000"/>
                  </a:schemeClr>
                </a:solidFill>
              </a:rPr>
              <a:t>analysis</a:t>
            </a:r>
            <a:r>
              <a:rPr lang="ru-RU" sz="550" dirty="0">
                <a:solidFill>
                  <a:schemeClr val="bg1">
                    <a:lumMod val="75000"/>
                  </a:schemeClr>
                </a:solidFill>
              </a:rPr>
              <a:t> и целостность проектной документации.</a:t>
            </a:r>
            <a:endParaRPr lang="en-US" sz="55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4920" y="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0848" y="585216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713232"/>
            <a:ext cx="7863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22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Преимущества Аналитик-</a:t>
            </a:r>
            <a:r>
              <a:rPr lang="en-US" sz="22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PRO</a:t>
            </a:r>
            <a:endParaRPr lang="en-US" sz="2200" dirty="0"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207008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40" dirty="0">
                <a:solidFill>
                  <a:srgbClr val="A9B9D3"/>
                </a:solidFill>
                <a:latin typeface="Apple Braille" pitchFamily="2" charset="0"/>
                <a:cs typeface="Arial" pitchFamily="34" charset="-120"/>
              </a:rPr>
              <a:t>Что делает продукт уникальным в своем роде, чего нет еще на рынке</a:t>
            </a:r>
            <a:endParaRPr lang="en-US" sz="840" dirty="0">
              <a:latin typeface="Apple Braille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520" dirty="0">
                <a:solidFill>
                  <a:srgbClr val="7890B6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520" dirty="0"/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685800" y="2148840"/>
            <a:ext cx="3383280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95528" y="229514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" y="2250090"/>
            <a:ext cx="3035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Один контур</a:t>
            </a:r>
            <a:endParaRPr lang="en-US" sz="900" dirty="0">
              <a:latin typeface="Apple Braille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05256" y="2496312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Single Source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</a:rPr>
              <a:t>of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</a:rPr>
              <a:t>Truth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: БТ, User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</a:rPr>
              <a:t>Flow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</a:rPr>
              <a:t>Use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</a:rPr>
              <a:t>Cases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, BPMN и ТЗ работают как связанные артефакты, а не отдельные файлы.</a:t>
            </a:r>
            <a:endParaRPr lang="en-US" sz="3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709160" y="2148840"/>
            <a:ext cx="3383280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18888" y="229514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28616" y="2250090"/>
            <a:ext cx="3035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Два языка</a:t>
            </a:r>
            <a:endParaRPr lang="en-US" sz="900" dirty="0">
              <a:latin typeface="Apple Braille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928616" y="2487168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Business View для заказчика и Delivery View для команды разработки формируются из одной модели требований</a:t>
            </a:r>
            <a:endParaRPr lang="en-US" sz="4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85800" y="3154680"/>
            <a:ext cx="3383280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95528" y="330098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05256" y="3239506"/>
            <a:ext cx="3035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Три уровня</a:t>
            </a:r>
            <a:endParaRPr lang="en-US" sz="900" dirty="0">
              <a:latin typeface="Apple Braille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05256" y="3504948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Цель → сценарий → реализация: система связывает бизнес-логику, интерфейсы, данные и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</a:rPr>
              <a:t>Acceptance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</a:rPr>
              <a:t>Criteria</a:t>
            </a:r>
            <a:endParaRPr lang="en-US" sz="3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709160" y="3154680"/>
            <a:ext cx="3383280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818888" y="330098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28616" y="3239506"/>
            <a:ext cx="3035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Четыре роли</a:t>
            </a:r>
            <a:endParaRPr lang="en-US" sz="900" dirty="0">
              <a:latin typeface="Apple Braille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926485" y="3495538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600" dirty="0">
                <a:solidFill>
                  <a:schemeClr val="bg1">
                    <a:lumMod val="75000"/>
                  </a:schemeClr>
                </a:solidFill>
              </a:rPr>
              <a:t>Руководитель видит статус, аналитик — структуру, разработчик — связанное ТЗ, заказчик — понятную картину проекта</a:t>
            </a:r>
            <a:endParaRPr lang="en-US" sz="4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85800" y="4754880"/>
            <a:ext cx="8595360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95528" y="4901184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05256" y="4892040"/>
            <a:ext cx="8247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Продуктовая позиция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05256" y="5148072"/>
            <a:ext cx="82478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800" dirty="0">
                <a:solidFill>
                  <a:schemeClr val="bg1">
                    <a:lumMod val="75000"/>
                  </a:schemeClr>
                </a:solidFill>
              </a:rPr>
              <a:t>Аналитик-PRO формирует из разрозненного описания проекта –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</a:rPr>
              <a:t>traceable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</a:rPr>
              <a:t>-модель с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</a:rPr>
              <a:t>gaps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</a:rPr>
              <a:t>edge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</a:rPr>
              <a:t>cases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</a:rPr>
              <a:t> и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</a:rPr>
              <a:t>impact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</a:rPr>
              <a:t>analysis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</a:rPr>
              <a:t> до начала разработки</a:t>
            </a:r>
            <a:endParaRPr lang="en-US" sz="5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 Narrow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571</Words>
  <Application>Microsoft Macintosh PowerPoint</Application>
  <PresentationFormat>Широкоэкранный</PresentationFormat>
  <Paragraphs>82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Apple Braille</vt:lpstr>
      <vt:lpstr>Arial</vt:lpstr>
      <vt:lpstr>Arial Narrow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LDI - Лаборатория цифрового интеллекта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Полностью редактируемая презентация</dc:subject>
  <dc:creator>LDI</dc:creator>
  <cp:lastModifiedBy>Minsu Mr</cp:lastModifiedBy>
  <cp:revision>3</cp:revision>
  <dcterms:created xsi:type="dcterms:W3CDTF">2026-05-18T16:53:00Z</dcterms:created>
  <dcterms:modified xsi:type="dcterms:W3CDTF">2026-06-02T13:08:17Z</dcterms:modified>
</cp:coreProperties>
</file>