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F2C7"/>
    <a:srgbClr val="38C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6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-1064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8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4920" y="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4820" y="274320"/>
            <a:ext cx="5074920" cy="6858000"/>
          </a:xfrm>
          <a:prstGeom prst="rect">
            <a:avLst/>
          </a:prstGeom>
          <a:solidFill>
            <a:srgbClr val="061C38"/>
          </a:solidFill>
          <a:ln w="12700">
            <a:solidFill>
              <a:srgbClr val="061C3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4" name="Shape 2"/>
          <p:cNvSpPr/>
          <p:nvPr/>
        </p:nvSpPr>
        <p:spPr>
          <a:xfrm>
            <a:off x="5074920" y="27432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859536"/>
            <a:ext cx="3886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ML-платформа</a:t>
            </a:r>
            <a:endParaRPr lang="en-US" sz="3600" dirty="0">
              <a:latin typeface="Apple Braille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02920" y="1769364"/>
            <a:ext cx="443484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latin typeface="Andale Mono" panose="020B0509000000000004" pitchFamily="49" charset="0"/>
                <a:cs typeface="Arial" pitchFamily="34" charset="-120"/>
              </a:rPr>
              <a:t>Единая платформа управления жизненным циклом ML-моделей: от выпуска до промышленной эксплуатации</a:t>
            </a:r>
            <a:endParaRPr lang="en-US" sz="1400" dirty="0">
              <a:solidFill>
                <a:schemeClr val="accent3">
                  <a:lumMod val="20000"/>
                  <a:lumOff val="80000"/>
                </a:schemeClr>
              </a:solidFill>
              <a:latin typeface="Apple Braille" pitchFamily="2" charset="0"/>
              <a:cs typeface="Arial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91640" y="2836734"/>
            <a:ext cx="3941064" cy="820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2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Платформа переводит выпуск ML-моделей в автоматизированный управляемый процесс, сокращая ручную работу, операционные риски и потребность в постоянном вовлечении большой команды.</a:t>
            </a:r>
            <a:endParaRPr lang="en-US" sz="1100" dirty="0">
              <a:solidFill>
                <a:schemeClr val="accent3">
                  <a:lumMod val="20000"/>
                  <a:lumOff val="80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02920" y="5056632"/>
            <a:ext cx="4187952" cy="987552"/>
          </a:xfrm>
          <a:prstGeom prst="roundRect">
            <a:avLst>
              <a:gd name="adj" fmla="val 5556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flipH="1">
            <a:off x="572369" y="5208200"/>
            <a:ext cx="68977" cy="490926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2" name="Text 10"/>
          <p:cNvSpPr/>
          <p:nvPr/>
        </p:nvSpPr>
        <p:spPr>
          <a:xfrm>
            <a:off x="722376" y="5193792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Коротко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22376" y="5449824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ru-RU" sz="900" dirty="0">
                <a:solidFill>
                  <a:schemeClr val="bg1">
                    <a:lumMod val="75000"/>
                  </a:schemeClr>
                </a:solidFill>
                <a:cs typeface="Angsana New" panose="02020603050405020304" pitchFamily="18" charset="-34"/>
              </a:rPr>
              <a:t>Платформа позволяет быстро и управляемо вывести ML-модель в рабочий контур — от регистрации до запуска сервиса через понятный маршрут действий</a:t>
            </a:r>
            <a:endParaRPr lang="en-US" sz="700" dirty="0">
              <a:solidFill>
                <a:schemeClr val="bg1">
                  <a:lumMod val="75000"/>
                </a:schemeClr>
              </a:solidFill>
              <a:latin typeface="Apple Braille" pitchFamily="2" charset="0"/>
              <a:cs typeface="Angsana New" panose="02020603050405020304" pitchFamily="18" charset="-3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7890B6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800" dirty="0">
              <a:latin typeface="Apple Braille" pitchFamily="2" charset="0"/>
            </a:endParaRPr>
          </a:p>
        </p:txBody>
      </p:sp>
      <p:pic>
        <p:nvPicPr>
          <p:cNvPr id="15" name="Image 0" descr="/mnt/data/ml_hero_rou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848" y="1408176"/>
            <a:ext cx="4462272" cy="4462272"/>
          </a:xfrm>
          <a:prstGeom prst="rect">
            <a:avLst/>
          </a:prstGeom>
        </p:spPr>
      </p:pic>
      <p:sp>
        <p:nvSpPr>
          <p:cNvPr id="16" name="Shape 9">
            <a:extLst>
              <a:ext uri="{FF2B5EF4-FFF2-40B4-BE49-F238E27FC236}">
                <a16:creationId xmlns:a16="http://schemas.microsoft.com/office/drawing/2014/main" id="{668426E3-C34C-1F59-8582-22197D55B9CA}"/>
              </a:ext>
            </a:extLst>
          </p:cNvPr>
          <p:cNvSpPr/>
          <p:nvPr/>
        </p:nvSpPr>
        <p:spPr>
          <a:xfrm>
            <a:off x="498348" y="2859786"/>
            <a:ext cx="45719" cy="70408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5A024BA9-6AA2-1A3F-C083-A4331B11877C}"/>
              </a:ext>
            </a:extLst>
          </p:cNvPr>
          <p:cNvSpPr/>
          <p:nvPr/>
        </p:nvSpPr>
        <p:spPr>
          <a:xfrm flipH="1">
            <a:off x="572369" y="5769536"/>
            <a:ext cx="68978" cy="74421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4920" y="23219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436608" y="841248"/>
            <a:ext cx="4663440" cy="4663440"/>
          </a:xfrm>
          <a:prstGeom prst="ellipse">
            <a:avLst/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33688" y="438912"/>
            <a:ext cx="5522976" cy="5522976"/>
          </a:xfrm>
          <a:prstGeom prst="ellipse">
            <a:avLst/>
          </a:prstGeom>
          <a:solidFill>
            <a:srgbClr val="39CDE7">
              <a:alpha val="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73896" y="274320"/>
            <a:ext cx="5230368" cy="5230368"/>
          </a:xfrm>
          <a:prstGeom prst="ellipse">
            <a:avLst/>
          </a:prstGeom>
          <a:solidFill>
            <a:srgbClr val="39CDE7">
              <a:alpha val="0"/>
            </a:srgbClr>
          </a:solidFill>
          <a:ln w="10160">
            <a:solidFill>
              <a:srgbClr val="FFFFFF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713232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endParaRPr lang="en-US" sz="2400" dirty="0">
              <a:solidFill>
                <a:schemeClr val="bg1"/>
              </a:solidFill>
              <a:latin typeface="Apple Braille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1444752"/>
            <a:ext cx="9784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200" dirty="0">
                <a:solidFill>
                  <a:srgbClr val="A9B9D3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Модели машинного обучения берут на себя рекомендации, проверки, прогнозы и принятие решений, но их выпуск и </a:t>
            </a:r>
          </a:p>
          <a:p>
            <a:pPr marL="0" indent="0" algn="l">
              <a:buNone/>
            </a:pPr>
            <a:r>
              <a:rPr lang="ru-RU" sz="1200" dirty="0">
                <a:solidFill>
                  <a:srgbClr val="A9B9D3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сопровождение требуют контроля, инфраструктуры и постоянного широкого спектра участников.</a:t>
            </a:r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7890B6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48288" y="6473952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520" dirty="0">
                <a:solidFill>
                  <a:srgbClr val="7890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520" dirty="0"/>
          </a:p>
        </p:txBody>
      </p:sp>
      <p:sp>
        <p:nvSpPr>
          <p:cNvPr id="12" name="Shape 10"/>
          <p:cNvSpPr/>
          <p:nvPr/>
        </p:nvSpPr>
        <p:spPr>
          <a:xfrm>
            <a:off x="502920" y="2442873"/>
            <a:ext cx="2684508" cy="966413"/>
          </a:xfrm>
          <a:prstGeom prst="roundRect">
            <a:avLst>
              <a:gd name="adj" fmla="val 7692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09403" y="2576112"/>
            <a:ext cx="77725" cy="769166"/>
          </a:xfrm>
          <a:prstGeom prst="roundRect">
            <a:avLst>
              <a:gd name="adj" fmla="val 57143"/>
            </a:avLst>
          </a:prstGeom>
          <a:solidFill>
            <a:srgbClr val="FF5570"/>
          </a:solidFill>
          <a:ln w="12700">
            <a:solidFill>
              <a:srgbClr val="FF5570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4852" y="2551555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ru-RU" sz="1200" b="1" dirty="0">
                <a:solidFill>
                  <a:schemeClr val="bg1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Вывод моделей вручную</a:t>
            </a:r>
            <a:endParaRPr lang="en-US" sz="1200" dirty="0">
              <a:solidFill>
                <a:schemeClr val="bg1"/>
              </a:solidFill>
              <a:latin typeface="Apple Braille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64852" y="2777816"/>
            <a:ext cx="2011680" cy="556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Код,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веса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и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настройки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живут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отдельно. 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Данный подход вызывает ошибки и сбои в работе модели. Поддержка и </a:t>
            </a:r>
            <a:r>
              <a:rPr lang="ru-RU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перевывод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без потери данных практически невозможны 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502920" y="431596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Смысл ML-платформы — сделать машинное обучение управляемой </a:t>
            </a:r>
            <a:r>
              <a:rPr lang="en-US" sz="1200" b="1" dirty="0" err="1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частью</a:t>
            </a:r>
            <a:r>
              <a:rPr lang="en-US" sz="1200" b="1" dirty="0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ИТ-</a:t>
            </a:r>
            <a:r>
              <a:rPr lang="en-US" sz="1200" b="1" dirty="0" err="1">
                <a:solidFill>
                  <a:srgbClr val="F4F8FF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контура</a:t>
            </a:r>
            <a:endParaRPr lang="ru-RU" sz="1200" b="1" dirty="0">
              <a:solidFill>
                <a:srgbClr val="F4F8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28" name="Text 5">
            <a:extLst>
              <a:ext uri="{FF2B5EF4-FFF2-40B4-BE49-F238E27FC236}">
                <a16:creationId xmlns:a16="http://schemas.microsoft.com/office/drawing/2014/main" id="{D67DB2F4-F1EF-6171-B9B1-55CA16BEA3B6}"/>
              </a:ext>
            </a:extLst>
          </p:cNvPr>
          <p:cNvSpPr/>
          <p:nvPr/>
        </p:nvSpPr>
        <p:spPr>
          <a:xfrm>
            <a:off x="502920" y="633984"/>
            <a:ext cx="6616126" cy="643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ML-</a:t>
            </a:r>
            <a:r>
              <a:rPr lang="ru-RU" sz="2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модели повсеместно становятся</a:t>
            </a:r>
          </a:p>
          <a:p>
            <a:pPr marL="0" indent="0" algn="l">
              <a:buNone/>
            </a:pPr>
            <a:r>
              <a:rPr lang="ru-RU" sz="2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неотъемлемой ч</a:t>
            </a:r>
            <a:r>
              <a:rPr lang="ru-RU" sz="2000" b="1" dirty="0">
                <a:solidFill>
                  <a:srgbClr val="F4F8FF"/>
                </a:solidFill>
                <a:latin typeface="Apple Braille" pitchFamily="2" charset="0"/>
                <a:cs typeface="Arial Narrow" pitchFamily="34" charset="-120"/>
              </a:rPr>
              <a:t>астью бизнеса</a:t>
            </a:r>
            <a:endParaRPr lang="en-US" sz="2000" dirty="0">
              <a:latin typeface="Apple Braille" pitchFamily="2" charset="0"/>
            </a:endParaRPr>
          </a:p>
        </p:txBody>
      </p:sp>
      <p:sp>
        <p:nvSpPr>
          <p:cNvPr id="6" name="Shape 10">
            <a:extLst>
              <a:ext uri="{FF2B5EF4-FFF2-40B4-BE49-F238E27FC236}">
                <a16:creationId xmlns:a16="http://schemas.microsoft.com/office/drawing/2014/main" id="{4FAEF619-E696-653C-F70E-B1D94C56CE92}"/>
              </a:ext>
            </a:extLst>
          </p:cNvPr>
          <p:cNvSpPr/>
          <p:nvPr/>
        </p:nvSpPr>
        <p:spPr>
          <a:xfrm>
            <a:off x="3736538" y="2439369"/>
            <a:ext cx="2684508" cy="966413"/>
          </a:xfrm>
          <a:prstGeom prst="roundRect">
            <a:avLst>
              <a:gd name="adj" fmla="val 7692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7" name="Shape 11">
            <a:extLst>
              <a:ext uri="{FF2B5EF4-FFF2-40B4-BE49-F238E27FC236}">
                <a16:creationId xmlns:a16="http://schemas.microsoft.com/office/drawing/2014/main" id="{2B41CC0C-AAA2-E9E3-0EAF-2467BCA287F7}"/>
              </a:ext>
            </a:extLst>
          </p:cNvPr>
          <p:cNvSpPr/>
          <p:nvPr/>
        </p:nvSpPr>
        <p:spPr>
          <a:xfrm>
            <a:off x="3943021" y="2572608"/>
            <a:ext cx="77725" cy="769166"/>
          </a:xfrm>
          <a:prstGeom prst="roundRect">
            <a:avLst>
              <a:gd name="adj" fmla="val 57143"/>
            </a:avLst>
          </a:prstGeom>
          <a:solidFill>
            <a:srgbClr val="38CDE7"/>
          </a:solidFill>
          <a:ln w="12700">
            <a:solidFill>
              <a:srgbClr val="FF5570">
                <a:alpha val="0"/>
              </a:srgbClr>
            </a:solidFill>
            <a:prstDash val="solid"/>
          </a:ln>
        </p:spPr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FA475005-C39D-0A48-AB66-9291C62F9917}"/>
              </a:ext>
            </a:extLst>
          </p:cNvPr>
          <p:cNvSpPr/>
          <p:nvPr/>
        </p:nvSpPr>
        <p:spPr>
          <a:xfrm>
            <a:off x="4098470" y="2548051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sz="1200" b="1" dirty="0" err="1">
                <a:solidFill>
                  <a:schemeClr val="bg1"/>
                </a:solidFill>
                <a:latin typeface="Apple Braille" pitchFamily="2" charset="0"/>
                <a:cs typeface="Arial Narrow" pitchFamily="34" charset="-120"/>
              </a:rPr>
              <a:t>Платформенный</a:t>
            </a:r>
            <a:r>
              <a:rPr lang="en-US" sz="1200" b="1" dirty="0">
                <a:solidFill>
                  <a:schemeClr val="bg1"/>
                </a:solidFill>
                <a:latin typeface="Apple Braille" pitchFamily="2" charset="0"/>
                <a:cs typeface="Arial Narrow" pitchFamily="34" charset="-12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Apple Braille" pitchFamily="2" charset="0"/>
                <a:cs typeface="Arial Narrow" pitchFamily="34" charset="-120"/>
              </a:rPr>
              <a:t>запуск</a:t>
            </a:r>
            <a:endParaRPr lang="en-US" sz="1200" b="1" dirty="0">
              <a:solidFill>
                <a:schemeClr val="bg1"/>
              </a:solidFill>
              <a:latin typeface="Apple Braille" pitchFamily="2" charset="0"/>
              <a:cs typeface="Arial Narrow" pitchFamily="34" charset="-120"/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E3A0B87D-52EF-8818-6ECB-70FD26372BAD}"/>
              </a:ext>
            </a:extLst>
          </p:cNvPr>
          <p:cNvSpPr/>
          <p:nvPr/>
        </p:nvSpPr>
        <p:spPr>
          <a:xfrm>
            <a:off x="4098470" y="2774312"/>
            <a:ext cx="2011680" cy="556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Каждая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модель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получает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карточку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маршрут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стенды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проверки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статусы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и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журнал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действий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. Процесс становится прозрачным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30" name="Shape 10">
            <a:extLst>
              <a:ext uri="{FF2B5EF4-FFF2-40B4-BE49-F238E27FC236}">
                <a16:creationId xmlns:a16="http://schemas.microsoft.com/office/drawing/2014/main" id="{315B74A4-C719-972F-9049-EBD9E5EECD8A}"/>
              </a:ext>
            </a:extLst>
          </p:cNvPr>
          <p:cNvSpPr/>
          <p:nvPr/>
        </p:nvSpPr>
        <p:spPr>
          <a:xfrm>
            <a:off x="6970156" y="2439369"/>
            <a:ext cx="2684508" cy="966413"/>
          </a:xfrm>
          <a:prstGeom prst="roundRect">
            <a:avLst>
              <a:gd name="adj" fmla="val 7692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1" name="Shape 11">
            <a:extLst>
              <a:ext uri="{FF2B5EF4-FFF2-40B4-BE49-F238E27FC236}">
                <a16:creationId xmlns:a16="http://schemas.microsoft.com/office/drawing/2014/main" id="{B7B05A90-DBA3-38B7-7537-EC15006144F7}"/>
              </a:ext>
            </a:extLst>
          </p:cNvPr>
          <p:cNvSpPr/>
          <p:nvPr/>
        </p:nvSpPr>
        <p:spPr>
          <a:xfrm>
            <a:off x="7176639" y="2572608"/>
            <a:ext cx="77725" cy="769166"/>
          </a:xfrm>
          <a:prstGeom prst="roundRect">
            <a:avLst>
              <a:gd name="adj" fmla="val 57143"/>
            </a:avLst>
          </a:prstGeom>
          <a:solidFill>
            <a:srgbClr val="61F2C7"/>
          </a:solidFill>
          <a:ln w="12700">
            <a:solidFill>
              <a:srgbClr val="FF5570">
                <a:alpha val="0"/>
              </a:srgbClr>
            </a:solidFill>
            <a:prstDash val="solid"/>
          </a:ln>
        </p:spPr>
      </p:sp>
      <p:sp>
        <p:nvSpPr>
          <p:cNvPr id="32" name="Text 12">
            <a:extLst>
              <a:ext uri="{FF2B5EF4-FFF2-40B4-BE49-F238E27FC236}">
                <a16:creationId xmlns:a16="http://schemas.microsoft.com/office/drawing/2014/main" id="{DD849999-7892-4757-5757-61BE4ECF692F}"/>
              </a:ext>
            </a:extLst>
          </p:cNvPr>
          <p:cNvSpPr/>
          <p:nvPr/>
        </p:nvSpPr>
        <p:spPr>
          <a:xfrm>
            <a:off x="7332088" y="2548051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sz="1200" b="1" dirty="0" err="1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Рабочий</a:t>
            </a:r>
            <a:r>
              <a:rPr lang="en-US" sz="1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 </a:t>
            </a:r>
            <a:r>
              <a:rPr lang="en-US" sz="1200" b="1" dirty="0" err="1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результат</a:t>
            </a:r>
            <a:endParaRPr lang="en-US" sz="1200" dirty="0">
              <a:latin typeface="Apple Braille" pitchFamily="2" charset="0"/>
            </a:endParaRPr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BD74AF05-2AB0-831C-F74F-A39B26E68E3F}"/>
              </a:ext>
            </a:extLst>
          </p:cNvPr>
          <p:cNvSpPr/>
          <p:nvPr/>
        </p:nvSpPr>
        <p:spPr>
          <a:xfrm>
            <a:off x="7332088" y="2774312"/>
            <a:ext cx="2011680" cy="556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Весь функционал 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DevOps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 и </a:t>
            </a:r>
            <a:r>
              <a:rPr lang="en-US" sz="8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MLOps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 доступен из одного интерфейса. Можно перезапустить модель, изменить количество экземпляров и параметры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7968" y="23876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436608" y="841248"/>
            <a:ext cx="4663440" cy="4663440"/>
          </a:xfrm>
          <a:prstGeom prst="ellipse">
            <a:avLst/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33688" y="438912"/>
            <a:ext cx="5522976" cy="5522976"/>
          </a:xfrm>
          <a:prstGeom prst="ellipse">
            <a:avLst/>
          </a:prstGeom>
          <a:solidFill>
            <a:srgbClr val="39CDE7">
              <a:alpha val="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70848" y="313595"/>
            <a:ext cx="5230368" cy="5230368"/>
          </a:xfrm>
          <a:prstGeom prst="ellipse">
            <a:avLst/>
          </a:prstGeom>
          <a:solidFill>
            <a:srgbClr val="39CDE7">
              <a:alpha val="0"/>
            </a:srgbClr>
          </a:solidFill>
          <a:ln w="10160">
            <a:solidFill>
              <a:srgbClr val="FFFFFF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713232"/>
            <a:ext cx="78638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2000" b="1" dirty="0">
                <a:solidFill>
                  <a:srgbClr val="F4F8FF"/>
                </a:solidFill>
                <a:latin typeface="Apple Braille" pitchFamily="2" charset="0"/>
                <a:cs typeface="Arial Narrow" pitchFamily="34" charset="-120"/>
              </a:rPr>
              <a:t>Коротко о функционале</a:t>
            </a:r>
            <a:endParaRPr lang="en-US" sz="2000" dirty="0">
              <a:latin typeface="Apple Braille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1207008"/>
            <a:ext cx="9784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A9B9D3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Функции собраны вокруг жизненного цикла модели: от регистрации до промышленного сопровождения.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7890B6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48288" y="6473952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520" dirty="0">
                <a:solidFill>
                  <a:srgbClr val="7890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520" dirty="0"/>
          </a:p>
        </p:txBody>
      </p:sp>
      <p:sp>
        <p:nvSpPr>
          <p:cNvPr id="12" name="Shape 10"/>
          <p:cNvSpPr/>
          <p:nvPr/>
        </p:nvSpPr>
        <p:spPr>
          <a:xfrm>
            <a:off x="822960" y="2084832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32687" y="2231136"/>
            <a:ext cx="45719" cy="47548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42416" y="2221992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Карточка модели</a:t>
            </a:r>
            <a:endParaRPr lang="en-US" sz="1200" dirty="0">
              <a:latin typeface="Apple Braille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42416" y="2478024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Карточка содержит инициализирующую информацию о модели и ее работе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749040" y="2084832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68496" y="2221992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Маршруты выпуска</a:t>
            </a:r>
            <a:endParaRPr lang="en-US" sz="1200" dirty="0">
              <a:latin typeface="Apple Braille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968496" y="2478024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-120"/>
              </a:rPr>
              <a:t>У каждого типа модели есть свой гибкий маршрут, который можно корректировать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675120" y="2084832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94576" y="2221992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Деплой на стенды</a:t>
            </a:r>
            <a:endParaRPr lang="en-US" sz="1200" dirty="0">
              <a:latin typeface="Apple Braille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894576" y="2478024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Для тестирования модели перед выпуском в </a:t>
            </a: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PROD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22960" y="3063240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42416" y="3200400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Журнал действий</a:t>
            </a:r>
            <a:endParaRPr lang="en-US" sz="1200" dirty="0">
              <a:latin typeface="Apple Braille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42416" y="3456432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-120"/>
              </a:rPr>
              <a:t>Все шаги на платформе </a:t>
            </a:r>
            <a:r>
              <a:rPr lang="ru-RU" sz="80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-120"/>
              </a:rPr>
              <a:t>логируются</a:t>
            </a:r>
            <a:endParaRPr lang="en-US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749040" y="3063240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968496" y="3200400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00" b="1" dirty="0" err="1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Мониторинг</a:t>
            </a:r>
            <a:r>
              <a:rPr lang="ru-RU" sz="1200" b="1" dirty="0">
                <a:solidFill>
                  <a:srgbClr val="F4F8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 моделей</a:t>
            </a:r>
            <a:endParaRPr lang="en-US" sz="1200" dirty="0">
              <a:latin typeface="Apple Braille" pitchFamily="2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968496" y="3456432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Проверка доступности, </a:t>
            </a: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изменение параметров и количества реплик</a:t>
            </a:r>
            <a:endParaRPr lang="en-US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675120" y="3063240"/>
            <a:ext cx="2487168" cy="749808"/>
          </a:xfrm>
          <a:prstGeom prst="roundRect">
            <a:avLst>
              <a:gd name="adj" fmla="val 731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94576" y="3200400"/>
            <a:ext cx="2139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ru-RU" sz="1200" b="1" dirty="0">
                <a:solidFill>
                  <a:srgbClr val="F4F8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Изменения без доработок</a:t>
            </a:r>
            <a:endParaRPr lang="en-US" sz="1200" dirty="0">
              <a:latin typeface="Apple Braille" pitchFamily="2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894576" y="3456432"/>
            <a:ext cx="2139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Любые изменения доступны через функционал администратора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822960" y="4828032"/>
            <a:ext cx="8229600" cy="749808"/>
          </a:xfrm>
          <a:prstGeom prst="roundRect">
            <a:avLst>
              <a:gd name="adj" fmla="val 8333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32687" y="4974335"/>
            <a:ext cx="45719" cy="426339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8" name="Text 36"/>
          <p:cNvSpPr/>
          <p:nvPr/>
        </p:nvSpPr>
        <p:spPr>
          <a:xfrm>
            <a:off x="1042416" y="4965192"/>
            <a:ext cx="7882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Главный эффект</a:t>
            </a:r>
            <a:endParaRPr lang="en-US" sz="1200" dirty="0">
              <a:latin typeface="Apple Braille" pitchFamily="2" charset="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042416" y="5157216"/>
            <a:ext cx="7882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ru-RU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-120"/>
              </a:rPr>
              <a:t>Весь спектр работ с моделями доступен из одного интерфейса. Маршруты, стенды и карточку модели можно корректировать без доработки платформы, все доступно через функционал администратора.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8BD8276-F48C-156C-41B5-2F225D143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0" y="2227757"/>
            <a:ext cx="63500" cy="4953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2D48A275-7D2F-B2F6-9D42-52E30F6F0E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272" y="2215057"/>
            <a:ext cx="76200" cy="50800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39D98812-EB65-B5C6-C929-7E12DCEFF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96" y="3198876"/>
            <a:ext cx="63500" cy="4953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36768BD-D869-996E-D276-2612F0BED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130" y="3198876"/>
            <a:ext cx="76200" cy="50800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3A90E92A-916D-74DA-82A0-68841AB64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272" y="3198876"/>
            <a:ext cx="762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7968" y="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436608" y="841248"/>
            <a:ext cx="4663440" cy="4663440"/>
          </a:xfrm>
          <a:prstGeom prst="ellipse">
            <a:avLst/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33688" y="438912"/>
            <a:ext cx="5522976" cy="5522976"/>
          </a:xfrm>
          <a:prstGeom prst="ellipse">
            <a:avLst/>
          </a:prstGeom>
          <a:solidFill>
            <a:srgbClr val="39CDE7">
              <a:alpha val="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70848" y="585216"/>
            <a:ext cx="5230368" cy="5230368"/>
          </a:xfrm>
          <a:prstGeom prst="ellipse">
            <a:avLst/>
          </a:prstGeom>
          <a:solidFill>
            <a:srgbClr val="39CDE7">
              <a:alpha val="0"/>
            </a:srgbClr>
          </a:solidFill>
          <a:ln w="10160">
            <a:solidFill>
              <a:srgbClr val="FFFFFF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713232"/>
            <a:ext cx="78638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Маршрут выпуска модели</a:t>
            </a:r>
            <a:endParaRPr lang="en-US" sz="2000" dirty="0">
              <a:latin typeface="Apple Braille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1207008"/>
            <a:ext cx="9784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Платформа фиксирует шаги и права: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кто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0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создает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модель, кто проверяет, кто выпускает и кто контролирует.</a:t>
            </a:r>
            <a:endParaRPr lang="en-US" sz="10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7890B6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48288" y="6473952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520" dirty="0">
                <a:solidFill>
                  <a:srgbClr val="7890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520" dirty="0"/>
          </a:p>
        </p:txBody>
      </p:sp>
      <p:sp>
        <p:nvSpPr>
          <p:cNvPr id="12" name="Shape 10"/>
          <p:cNvSpPr/>
          <p:nvPr/>
        </p:nvSpPr>
        <p:spPr>
          <a:xfrm>
            <a:off x="1673352" y="2578608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2990088" y="2578608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4306824" y="2578608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5623560" y="2578608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940296" y="2578608"/>
            <a:ext cx="146304" cy="0"/>
          </a:xfrm>
          <a:prstGeom prst="line">
            <a:avLst/>
          </a:prstGeom>
          <a:noFill/>
          <a:ln w="15240">
            <a:solidFill>
              <a:srgbClr val="39CDE7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502920" y="2313432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2648" y="2459736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2376" y="2450592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Инициализация</a:t>
            </a:r>
            <a:endParaRPr lang="en-US" sz="590" dirty="0">
              <a:latin typeface="Apple Braille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22376" y="2641859"/>
            <a:ext cx="8229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код и веса</a:t>
            </a:r>
            <a:endParaRPr lang="en-US" sz="7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1819656" y="2313432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929384" y="2459736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039112" y="2450592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Валидация</a:t>
            </a:r>
            <a:endParaRPr lang="en-US" sz="590" dirty="0">
              <a:latin typeface="Apple Braille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039112" y="2641859"/>
            <a:ext cx="8229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проверка состава</a:t>
            </a:r>
            <a:endParaRPr lang="en-US" sz="7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36392" y="2313432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246120" y="2459736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355848" y="2450592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DEV</a:t>
            </a:r>
            <a:r>
              <a:rPr lang="ru-RU" sz="800" b="1" dirty="0">
                <a:solidFill>
                  <a:srgbClr val="F4F8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 стенд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350059" y="2641859"/>
            <a:ext cx="8229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Разработка и отладка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453128" y="2313432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562856" y="2459736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672584" y="2450592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TEST </a:t>
            </a:r>
            <a:r>
              <a:rPr lang="ru-RU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стенд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672584" y="2663583"/>
            <a:ext cx="8229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Сквозное тестирование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5769864" y="2313432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879592" y="2459736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989320" y="2450592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PROD</a:t>
            </a:r>
            <a:r>
              <a:rPr lang="ru-RU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 контур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5989320" y="2641859"/>
            <a:ext cx="8229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Опытная эксплуатация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7086600" y="2313432"/>
            <a:ext cx="1170432" cy="530352"/>
          </a:xfrm>
          <a:prstGeom prst="roundRect">
            <a:avLst>
              <a:gd name="adj" fmla="val 10345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196328" y="2459736"/>
            <a:ext cx="32004" cy="292608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06056" y="2450592"/>
            <a:ext cx="822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Мониторинг</a:t>
            </a:r>
            <a:endParaRPr lang="en-US" sz="590" dirty="0">
              <a:latin typeface="Apple Braille" pitchFamily="2" charset="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7306056" y="2660904"/>
            <a:ext cx="82296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</a:t>
            </a:r>
            <a:r>
              <a:rPr lang="en-US" sz="600" dirty="0" err="1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остояние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модели</a:t>
            </a:r>
            <a:endParaRPr lang="en-US" sz="48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502920" y="3796328"/>
            <a:ext cx="3154680" cy="786384"/>
          </a:xfrm>
          <a:prstGeom prst="roundRect">
            <a:avLst>
              <a:gd name="adj" fmla="val 697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12648" y="3970063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22376" y="3933488"/>
            <a:ext cx="2807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Почему маршрут важен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722376" y="4158952"/>
            <a:ext cx="28072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Маршрут позволяет обеспечить бесперебойную работу моделей на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PROD-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контуре, а так же тестировать модели перед их использованием без влияния на рабочий ИТ-контур.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4251960" y="3796328"/>
            <a:ext cx="3337560" cy="786384"/>
          </a:xfrm>
          <a:prstGeom prst="roundRect">
            <a:avLst>
              <a:gd name="adj" fmla="val 6977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354830" y="3970063"/>
            <a:ext cx="32004" cy="301752"/>
          </a:xfrm>
          <a:prstGeom prst="roundRect">
            <a:avLst>
              <a:gd name="adj" fmla="val 57143"/>
            </a:avLst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471416" y="3933488"/>
            <a:ext cx="29900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cs typeface="Arial Narrow" pitchFamily="34" charset="-120"/>
              </a:rPr>
              <a:t>Что доступно в платформе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4471416" y="4158952"/>
            <a:ext cx="29900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Список моделей, их статусы, стенды, логи, доступность и действия. 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А так же функционал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DevOps</a:t>
            </a: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 по изменению параметров контейнеров и количества реплик. Управление контейнером доступно через интерфейс платформы без необходимости ручного обращения в </a:t>
            </a: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Kubernetes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74920" y="0"/>
            <a:ext cx="7114032" cy="6858000"/>
          </a:xfrm>
          <a:prstGeom prst="rect">
            <a:avLst/>
          </a:prstGeom>
          <a:solidFill>
            <a:srgbClr val="153F89"/>
          </a:solidFill>
          <a:ln w="12700">
            <a:solidFill>
              <a:srgbClr val="153F8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436608" y="841248"/>
            <a:ext cx="4663440" cy="4663440"/>
          </a:xfrm>
          <a:prstGeom prst="ellipse">
            <a:avLst/>
          </a:prstGeom>
          <a:solidFill>
            <a:srgbClr val="39CDE7"/>
          </a:solidFill>
          <a:ln w="12700">
            <a:solidFill>
              <a:srgbClr val="39CDE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933688" y="438912"/>
            <a:ext cx="5522976" cy="5522976"/>
          </a:xfrm>
          <a:prstGeom prst="ellipse">
            <a:avLst/>
          </a:prstGeom>
          <a:solidFill>
            <a:srgbClr val="39CDE7">
              <a:alpha val="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70848" y="585216"/>
            <a:ext cx="5230368" cy="5230368"/>
          </a:xfrm>
          <a:prstGeom prst="ellipse">
            <a:avLst/>
          </a:prstGeom>
          <a:solidFill>
            <a:srgbClr val="39CDE7">
              <a:alpha val="0"/>
            </a:srgbClr>
          </a:solidFill>
          <a:ln w="10160">
            <a:solidFill>
              <a:srgbClr val="FFFFFF">
                <a:alpha val="5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713232"/>
            <a:ext cx="78638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2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Управление платформой через функции администратора</a:t>
            </a:r>
            <a:endParaRPr lang="en-US" sz="2000" dirty="0">
              <a:latin typeface="Apple Braille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920" y="1161288"/>
            <a:ext cx="9784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840" dirty="0">
                <a:solidFill>
                  <a:srgbClr val="A9B9D3"/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Через функционал администратора доступен полный спектр управления платформой без необходимости правки кода</a:t>
            </a:r>
            <a:endParaRPr lang="en-US" sz="840" dirty="0">
              <a:latin typeface="Apple Braille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7890B6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LDI - Лаборатория цифрового интеллекта</a:t>
            </a:r>
            <a:endParaRPr lang="en-US" sz="800" dirty="0">
              <a:latin typeface="Apple Braille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48288" y="6473952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buNone/>
            </a:pPr>
            <a:r>
              <a:rPr lang="en-US" sz="520" dirty="0">
                <a:solidFill>
                  <a:srgbClr val="7890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520" dirty="0"/>
          </a:p>
        </p:txBody>
      </p:sp>
      <p:sp>
        <p:nvSpPr>
          <p:cNvPr id="12" name="Shape 10"/>
          <p:cNvSpPr/>
          <p:nvPr/>
        </p:nvSpPr>
        <p:spPr>
          <a:xfrm>
            <a:off x="502920" y="2152209"/>
            <a:ext cx="3456432" cy="676656"/>
          </a:xfrm>
          <a:prstGeom prst="roundRect">
            <a:avLst>
              <a:gd name="adj" fmla="val 8108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2648" y="2298513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2376" y="2289369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Управление деплоями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22376" y="2545401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Изменить параметры контейнера, изменить количество реплик модели, удалить проблемный деплой, рестарт модели, удалить проблемную реплику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526280" y="2152209"/>
            <a:ext cx="3456432" cy="676656"/>
          </a:xfrm>
          <a:prstGeom prst="roundRect">
            <a:avLst>
              <a:gd name="adj" fmla="val 8108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636008" y="2298513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45736" y="2289369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cs typeface="Arial Narrow" pitchFamily="34" charset="-120"/>
              </a:rPr>
              <a:t>Карточка модели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745736" y="2545401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cs typeface="Arial" pitchFamily="34" charset="-120"/>
              </a:rPr>
              <a:t>Функционал администратора позволяет корректировать состав карточки модели, добавляя и удаляя новые поля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02920" y="3112329"/>
            <a:ext cx="3456432" cy="676656"/>
          </a:xfrm>
          <a:prstGeom prst="roundRect">
            <a:avLst>
              <a:gd name="adj" fmla="val 8108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12648" y="3258633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2376" y="3249489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cs typeface="Arial Narrow" pitchFamily="34" charset="-120"/>
              </a:rPr>
              <a:t>Журнал мониторинга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22376" y="3505521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Все ручные и автоматические действия фиксируются в журнале мониторинга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526280" y="3112329"/>
            <a:ext cx="3456432" cy="676656"/>
          </a:xfrm>
          <a:prstGeom prst="roundRect">
            <a:avLst>
              <a:gd name="adj" fmla="val 8108"/>
            </a:avLst>
          </a:prstGeom>
          <a:solidFill>
            <a:srgbClr val="16448F"/>
          </a:solidFill>
          <a:ln w="9525">
            <a:solidFill>
              <a:srgbClr val="2E66C5">
                <a:alpha val="8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636008" y="3258633"/>
            <a:ext cx="32004" cy="301752"/>
          </a:xfrm>
          <a:prstGeom prst="roundRect">
            <a:avLst>
              <a:gd name="adj" fmla="val 57143"/>
            </a:avLst>
          </a:prstGeom>
          <a:solidFill>
            <a:srgbClr val="61F1C7"/>
          </a:solidFill>
          <a:ln w="12700">
            <a:solidFill>
              <a:srgbClr val="61F1C7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45736" y="3249489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1000" b="1" dirty="0">
                <a:solidFill>
                  <a:srgbClr val="F4F8FF"/>
                </a:solidFill>
                <a:latin typeface="Apple Braille" pitchFamily="2" charset="0"/>
                <a:ea typeface="Arial Narrow" pitchFamily="34" charset="-122"/>
                <a:cs typeface="Arial Narrow" pitchFamily="34" charset="-120"/>
              </a:rPr>
              <a:t>Работа с ошибками</a:t>
            </a:r>
            <a:endParaRPr lang="en-US" sz="1000" dirty="0">
              <a:latin typeface="Apple Braille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505521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ru-RU" sz="600" dirty="0">
                <a:solidFill>
                  <a:schemeClr val="bg1">
                    <a:lumMod val="75000"/>
                  </a:schemeClr>
                </a:solidFill>
                <a:latin typeface="Apple Braille" pitchFamily="2" charset="0"/>
                <a:ea typeface="Arial" pitchFamily="34" charset="-122"/>
                <a:cs typeface="Arial" pitchFamily="34" charset="-120"/>
              </a:rPr>
              <a:t>На любом этапе маршрута можно добавить «возврат карточки на корректировку». А при деплое все ошибки и рекомендации работы с ними выводятся в интерфейсе</a:t>
            </a:r>
            <a:endParaRPr lang="en-US" sz="600" dirty="0">
              <a:solidFill>
                <a:schemeClr val="bg1">
                  <a:lumMod val="75000"/>
                </a:schemeClr>
              </a:solidFill>
              <a:latin typeface="Apple Braille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 Narrow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523</Words>
  <Application>Microsoft Macintosh PowerPoint</Application>
  <PresentationFormat>Широкоэкранный</PresentationFormat>
  <Paragraphs>74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Andale Mono</vt:lpstr>
      <vt:lpstr>Angsana New</vt:lpstr>
      <vt:lpstr>Apple Braille</vt:lpstr>
      <vt:lpstr>Arial</vt:lpstr>
      <vt:lpstr>Arial Narrow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LDI - Лаборатория цифрового интеллекта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Полностью редактируемая презентация</dc:subject>
  <dc:creator>LDI</dc:creator>
  <cp:lastModifiedBy>Minsu Mr</cp:lastModifiedBy>
  <cp:revision>4</cp:revision>
  <dcterms:created xsi:type="dcterms:W3CDTF">2026-05-18T16:53:00Z</dcterms:created>
  <dcterms:modified xsi:type="dcterms:W3CDTF">2026-06-18T08:57:57Z</dcterms:modified>
</cp:coreProperties>
</file>